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3366"/>
    <a:srgbClr val="CC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59" d="100"/>
          <a:sy n="59" d="100"/>
        </p:scale>
        <p:origin x="-3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58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DF01D-F5AD-4A12-A378-8FA67175A2A2}" type="datetimeFigureOut">
              <a:rPr lang="en-US" smtClean="0"/>
              <a:pPr/>
              <a:t>5/21/2012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15323F-0BC2-4B93-9503-3C9058B231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32385-B380-42EB-9727-F8778D76E03F}" type="datetimeFigureOut">
              <a:rPr lang="en-US" smtClean="0"/>
              <a:pPr/>
              <a:t>5/21/2012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D1291-6878-4FF1-A114-2E6AF9CD9C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from illustrativemathematics.org, where the properties are used in 6</a:t>
            </a:r>
            <a:r>
              <a:rPr lang="en-US" baseline="30000" dirty="0" smtClean="0"/>
              <a:t>th</a:t>
            </a:r>
            <a:r>
              <a:rPr lang="en-US" baseline="0" dirty="0" smtClean="0"/>
              <a:t> grade context. 1</a:t>
            </a:r>
            <a:r>
              <a:rPr lang="en-US" baseline="30000" dirty="0" smtClean="0"/>
              <a:t>st</a:t>
            </a:r>
            <a:r>
              <a:rPr lang="en-US" baseline="0" dirty="0" smtClean="0"/>
              <a:t> graders will need the flexibility of applying properties.</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Funny example of what might happen in a class.  It technically has all the “right” elements of teaching,</a:t>
            </a:r>
            <a:r>
              <a:rPr lang="en-US" baseline="0" dirty="0" smtClean="0"/>
              <a:t> but student understanding is elusive.</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Same idea….</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participants create number sentences. Collect</a:t>
            </a:r>
            <a:r>
              <a:rPr lang="en-US" baseline="0" dirty="0" smtClean="0"/>
              <a:t> and discuss if they’ve exhausted possibilities – Commutative examples should come up, if not, pose that question to lead into investigation.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wonder if placing 8 cubes first and then 2, will give me the same result (a balance of 10 cubes) as 2 cubes and then 8 cubes?”    There is also an electronic version of this activity at http://illuminations.nctm.org/ActivityDetail.aspx?ID=26</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Other lesson connections to commutative property  - Addition Facts</a:t>
            </a:r>
            <a:r>
              <a:rPr lang="en-US" baseline="0" dirty="0" smtClean="0"/>
              <a:t> </a:t>
            </a:r>
            <a:r>
              <a:rPr lang="en-US" dirty="0" smtClean="0"/>
              <a:t>,Word Problems,</a:t>
            </a:r>
            <a:r>
              <a:rPr lang="en-US" baseline="0" dirty="0" smtClean="0"/>
              <a:t> </a:t>
            </a:r>
            <a:r>
              <a:rPr lang="en-US" dirty="0" smtClean="0"/>
              <a:t>Unknown numbers,</a:t>
            </a:r>
            <a:r>
              <a:rPr lang="en-US" baseline="0" dirty="0" smtClean="0"/>
              <a:t> </a:t>
            </a:r>
            <a:r>
              <a:rPr lang="en-US" dirty="0" smtClean="0"/>
              <a:t>Equality,</a:t>
            </a:r>
            <a:r>
              <a:rPr lang="en-US" baseline="0" dirty="0" smtClean="0"/>
              <a:t> </a:t>
            </a:r>
            <a:r>
              <a:rPr lang="en-US" dirty="0" smtClean="0"/>
              <a:t>Fact families, </a:t>
            </a:r>
            <a:r>
              <a:rPr lang="en-US" dirty="0" err="1" smtClean="0"/>
              <a:t>unifix</a:t>
            </a:r>
            <a:r>
              <a:rPr lang="en-US" baseline="0" dirty="0" smtClean="0"/>
              <a:t> trains, counters in a cup</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t>
            </a:r>
            <a:r>
              <a:rPr lang="en-US" dirty="0" err="1" smtClean="0"/>
              <a:t>Dropbox</a:t>
            </a:r>
            <a:r>
              <a:rPr lang="en-US" dirty="0" smtClean="0"/>
              <a:t> – Have groups</a:t>
            </a:r>
            <a:r>
              <a:rPr lang="en-US" baseline="0" dirty="0" smtClean="0"/>
              <a:t> discuss what MPs are evident in the previous exploration into commutative prop.</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graphic to go to the Illuminations site.</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Commutative &amp; Associative</a:t>
            </a:r>
            <a:r>
              <a:rPr lang="en-US" baseline="0" dirty="0" smtClean="0"/>
              <a:t> Properties help students solve the more difficult problems of “change unknown” and “start unknown”.</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a discussion</a:t>
            </a:r>
            <a:r>
              <a:rPr lang="en-US" baseline="0" dirty="0" smtClean="0"/>
              <a:t> about what type of problems these are, and how commutative property could assist children in solving them.</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picture</a:t>
            </a:r>
            <a:r>
              <a:rPr lang="en-US" baseline="0" dirty="0" smtClean="0"/>
              <a:t> to link to the video.</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that we’re forcing the MPs to happen, but you as the teacher have to provide the opportunities for the Mps to occur.  </a:t>
            </a:r>
          </a:p>
          <a:p>
            <a:r>
              <a:rPr lang="en-US" dirty="0" smtClean="0"/>
              <a:t>Refer</a:t>
            </a:r>
            <a:r>
              <a:rPr lang="en-US" baseline="0" dirty="0" smtClean="0"/>
              <a:t> back to learning goals – this slide recaps </a:t>
            </a:r>
            <a:r>
              <a:rPr lang="en-US" baseline="0" dirty="0" err="1" smtClean="0"/>
              <a:t>orig</a:t>
            </a:r>
            <a:r>
              <a:rPr lang="en-US" baseline="0" dirty="0" smtClean="0"/>
              <a:t> intent.</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Outline of how we will address objectives.</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 at cluster through the lens of critical areas and standards for mathematical practices – the STRUCTURE is the standard.</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create sophisticated strategies, they have to know the properties</a:t>
            </a:r>
            <a:r>
              <a:rPr lang="en-US" baseline="0" dirty="0" smtClean="0"/>
              <a:t> of addition – this builds from K with the idea of CC.4b., and applied with OA.3.</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where all the magic happens!</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Properties</a:t>
            </a:r>
            <a:r>
              <a:rPr lang="en-US" baseline="0" dirty="0" smtClean="0"/>
              <a:t> need to be solidified by 2</a:t>
            </a:r>
            <a:r>
              <a:rPr lang="en-US" baseline="30000" dirty="0" smtClean="0"/>
              <a:t>nd</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arithmetic</a:t>
            </a:r>
            <a:r>
              <a:rPr lang="en-US" dirty="0" smtClean="0"/>
              <a:t> properties are</a:t>
            </a:r>
            <a:r>
              <a:rPr lang="en-US" baseline="0" dirty="0" smtClean="0"/>
              <a:t> essential for algebraic understanding.</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Allow participants some time to work out this problem either </a:t>
            </a:r>
            <a:r>
              <a:rPr lang="en-US" dirty="0" err="1" smtClean="0"/>
              <a:t>indiv</a:t>
            </a:r>
            <a:r>
              <a:rPr lang="en-US" dirty="0" smtClean="0"/>
              <a:t> or in small groups.  Share a</a:t>
            </a:r>
            <a:r>
              <a:rPr lang="en-US" baseline="0" dirty="0" smtClean="0"/>
              <a:t> few strategies, and as they are shared, identify uses of properties within the participants procedures.</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normAutofit/>
          </a:bodyPr>
          <a:lstStyle>
            <a:lvl1pPr>
              <a:defRPr sz="4000">
                <a:solidFill>
                  <a:srgbClr val="003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Rectangle 16"/>
          <p:cNvSpPr/>
          <p:nvPr userDrawn="1"/>
        </p:nvSpPr>
        <p:spPr>
          <a:xfrm>
            <a:off x="0" y="914400"/>
            <a:ext cx="9144000" cy="14478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IM&amp;E"/>
          <p:cNvPicPr>
            <a:picLocks noChangeAspect="1" noChangeArrowheads="1"/>
          </p:cNvPicPr>
          <p:nvPr userDrawn="1"/>
        </p:nvPicPr>
        <p:blipFill>
          <a:blip r:embed="rId2" cstate="print"/>
          <a:srcRect/>
          <a:stretch>
            <a:fillRect/>
          </a:stretch>
        </p:blipFill>
        <p:spPr bwMode="auto">
          <a:xfrm>
            <a:off x="0" y="762000"/>
            <a:ext cx="6248400" cy="133771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9" name="TextBox 18"/>
          <p:cNvSpPr txBox="1"/>
          <p:nvPr userDrawn="1"/>
        </p:nvSpPr>
        <p:spPr>
          <a:xfrm>
            <a:off x="6324600" y="1145738"/>
            <a:ext cx="2514600" cy="1292662"/>
          </a:xfrm>
          <a:prstGeom prst="rect">
            <a:avLst/>
          </a:prstGeom>
          <a:noFill/>
        </p:spPr>
        <p:txBody>
          <a:bodyPr wrap="square" rtlCol="0">
            <a:spAutoFit/>
          </a:bodyPr>
          <a:lstStyle/>
          <a:p>
            <a:r>
              <a:rPr lang="en-US" sz="2400" b="1" dirty="0" smtClean="0">
                <a:solidFill>
                  <a:schemeClr val="bg1"/>
                </a:solidFill>
                <a:latin typeface="Georgia" pitchFamily="18" charset="0"/>
              </a:rPr>
              <a:t>CCSSM</a:t>
            </a:r>
            <a:r>
              <a:rPr lang="en-US" dirty="0" smtClean="0">
                <a:solidFill>
                  <a:schemeClr val="bg1"/>
                </a:solidFill>
                <a:latin typeface="Georgia" pitchFamily="18" charset="0"/>
              </a:rPr>
              <a:t> </a:t>
            </a:r>
          </a:p>
          <a:p>
            <a:r>
              <a:rPr lang="en-US" dirty="0" smtClean="0">
                <a:solidFill>
                  <a:schemeClr val="bg1"/>
                </a:solidFill>
                <a:latin typeface="Georgia" pitchFamily="18" charset="0"/>
              </a:rPr>
              <a:t>National Professional Development</a:t>
            </a:r>
          </a:p>
          <a:p>
            <a:endParaRPr lang="en-US" dirty="0"/>
          </a:p>
        </p:txBody>
      </p:sp>
      <p:grpSp>
        <p:nvGrpSpPr>
          <p:cNvPr id="29" name="Group 28"/>
          <p:cNvGrpSpPr/>
          <p:nvPr userDrawn="1"/>
        </p:nvGrpSpPr>
        <p:grpSpPr>
          <a:xfrm>
            <a:off x="79747" y="6324600"/>
            <a:ext cx="8988053" cy="457200"/>
            <a:chOff x="79747" y="6324600"/>
            <a:chExt cx="8988053" cy="457200"/>
          </a:xfrm>
        </p:grpSpPr>
        <p:grpSp>
          <p:nvGrpSpPr>
            <p:cNvPr id="20" name="Group 19"/>
            <p:cNvGrpSpPr/>
            <p:nvPr userDrawn="1"/>
          </p:nvGrpSpPr>
          <p:grpSpPr>
            <a:xfrm>
              <a:off x="5943600" y="6324600"/>
              <a:ext cx="3124200" cy="457200"/>
              <a:chOff x="5943600" y="6324600"/>
              <a:chExt cx="3124200" cy="457200"/>
            </a:xfrm>
          </p:grpSpPr>
          <p:pic>
            <p:nvPicPr>
              <p:cNvPr id="21" name="Picture 20" descr="IM&amp;E Logo"/>
              <p:cNvPicPr>
                <a:picLocks noChangeAspect="1" noChangeArrowheads="1"/>
              </p:cNvPicPr>
              <p:nvPr/>
            </p:nvPicPr>
            <p:blipFill>
              <a:blip r:embed="rId3" cstate="print"/>
              <a:srcRect/>
              <a:stretch>
                <a:fillRect/>
              </a:stretch>
            </p:blipFill>
            <p:spPr bwMode="auto">
              <a:xfrm>
                <a:off x="7399187" y="6324600"/>
                <a:ext cx="1668613" cy="457200"/>
              </a:xfrm>
              <a:prstGeom prst="rect">
                <a:avLst/>
              </a:prstGeom>
              <a:noFill/>
            </p:spPr>
          </p:pic>
          <p:pic>
            <p:nvPicPr>
              <p:cNvPr id="22" name="Picture 21"/>
              <p:cNvPicPr>
                <a:picLocks noChangeAspect="1" noChangeArrowheads="1"/>
              </p:cNvPicPr>
              <p:nvPr/>
            </p:nvPicPr>
            <p:blipFill>
              <a:blip r:embed="rId4"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23" name="Picture 3" descr="C:\Users\Andrew Horrigan\Pictures\UA_Block A- AZ_200-281.png"/>
            <p:cNvPicPr>
              <a:picLocks noChangeAspect="1" noChangeArrowheads="1"/>
            </p:cNvPicPr>
            <p:nvPr userDrawn="1"/>
          </p:nvPicPr>
          <p:blipFill>
            <a:blip r:embed="rId5" cstate="print"/>
            <a:srcRect/>
            <a:stretch>
              <a:fillRect/>
            </a:stretch>
          </p:blipFill>
          <p:spPr bwMode="auto">
            <a:xfrm>
              <a:off x="79747" y="6324600"/>
              <a:ext cx="453653" cy="457200"/>
            </a:xfrm>
            <a:prstGeom prst="rect">
              <a:avLst/>
            </a:prstGeom>
            <a:noFill/>
          </p:spPr>
        </p:pic>
      </p:grpSp>
      <p:sp>
        <p:nvSpPr>
          <p:cNvPr id="31" name="Text Placeholder 30"/>
          <p:cNvSpPr>
            <a:spLocks noGrp="1"/>
          </p:cNvSpPr>
          <p:nvPr>
            <p:ph type="body" sz="quarter" idx="13" hasCustomPrompt="1"/>
          </p:nvPr>
        </p:nvSpPr>
        <p:spPr>
          <a:xfrm>
            <a:off x="6096000" y="3200400"/>
            <a:ext cx="1219200" cy="457200"/>
          </a:xfrm>
        </p:spPr>
        <p:txBody>
          <a:bodyPr anchor="ctr"/>
          <a:lstStyle>
            <a:lvl1pPr algn="ctr">
              <a:buNone/>
              <a:defRPr>
                <a:solidFill>
                  <a:srgbClr val="CC0033"/>
                </a:solidFill>
              </a:defRPr>
            </a:lvl1pPr>
          </a:lstStyle>
          <a:p>
            <a:pPr lvl="0"/>
            <a:r>
              <a:rPr lang="en-US" dirty="0" smtClean="0"/>
              <a:t>Grade</a:t>
            </a:r>
            <a:endParaRPr lang="en-US" dirty="0"/>
          </a:p>
        </p:txBody>
      </p:sp>
      <p:sp>
        <p:nvSpPr>
          <p:cNvPr id="32"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FB332-E85F-436E-8BCA-E3AECC619654}" type="datetime1">
              <a:rPr lang="en-US" smtClean="0"/>
              <a:pPr/>
              <a:t>5/21/2012</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D43A4-C132-4DE2-9DFE-F529ECFF325F}" type="datetime1">
              <a:rPr lang="en-US" smtClean="0"/>
              <a:pPr/>
              <a:t>5/21/2012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010400" y="0"/>
            <a:ext cx="2133600" cy="365125"/>
          </a:xfrm>
        </p:spPr>
        <p:txBody>
          <a:bodyPr/>
          <a:lstStyle>
            <a:lvl1pPr algn="r">
              <a:defRPr/>
            </a:lvl1pPr>
          </a:lstStyle>
          <a:p>
            <a:fld id="{C6042040-526E-4A83-A377-17CE87A0DFE4}" type="datetime1">
              <a:rPr lang="en-US" smtClean="0"/>
              <a:pPr/>
              <a:t>5/21/2012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E563557-BAF8-496F-B69A-D58A6B4FD449}" type="datetime1">
              <a:rPr lang="en-US" smtClean="0"/>
              <a:pPr/>
              <a:t>5/21/2012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74D7D-29C6-4295-BB47-AD51829A20AA}" type="datetime1">
              <a:rPr lang="en-US" smtClean="0"/>
              <a:pPr/>
              <a:t>5/21/2012</a:t>
            </a:fld>
            <a:endParaRPr lang="en-US"/>
          </a:p>
        </p:txBody>
      </p:sp>
      <p:grpSp>
        <p:nvGrpSpPr>
          <p:cNvPr id="10" name="Group 9"/>
          <p:cNvGrpSpPr/>
          <p:nvPr userDrawn="1"/>
        </p:nvGrpSpPr>
        <p:grpSpPr>
          <a:xfrm>
            <a:off x="79747" y="6324600"/>
            <a:ext cx="8988053" cy="457200"/>
            <a:chOff x="79747" y="6324600"/>
            <a:chExt cx="8988053" cy="457200"/>
          </a:xfrm>
        </p:grpSpPr>
        <p:grpSp>
          <p:nvGrpSpPr>
            <p:cNvPr id="11" name="Group 19"/>
            <p:cNvGrpSpPr/>
            <p:nvPr userDrawn="1"/>
          </p:nvGrpSpPr>
          <p:grpSpPr>
            <a:xfrm>
              <a:off x="5943600" y="6324600"/>
              <a:ext cx="3124200" cy="457200"/>
              <a:chOff x="5943600" y="6324600"/>
              <a:chExt cx="3124200" cy="457200"/>
            </a:xfrm>
          </p:grpSpPr>
          <p:pic>
            <p:nvPicPr>
              <p:cNvPr id="13" name="Picture 12"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4" name="Picture 13"/>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2"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6" name="Slide Number Placeholder 12"/>
          <p:cNvSpPr>
            <a:spLocks noGrp="1"/>
          </p:cNvSpPr>
          <p:nvPr>
            <p:ph type="sldNum" sz="quarter" idx="12"/>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7" name="Footer Placeholder 11"/>
          <p:cNvSpPr>
            <a:spLocks noGrp="1"/>
          </p:cNvSpPr>
          <p:nvPr>
            <p:ph type="ftr" sz="quarter" idx="1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32F926-3C79-4749-BF7B-B82C73314419}" type="datetime1">
              <a:rPr lang="en-US" smtClean="0"/>
              <a:pPr/>
              <a:t>5/21/2012</a:t>
            </a:fld>
            <a:endParaRPr lang="en-US"/>
          </a:p>
        </p:txBody>
      </p:sp>
      <p:grpSp>
        <p:nvGrpSpPr>
          <p:cNvPr id="6" name="Group 5"/>
          <p:cNvGrpSpPr/>
          <p:nvPr userDrawn="1"/>
        </p:nvGrpSpPr>
        <p:grpSpPr>
          <a:xfrm>
            <a:off x="79747" y="6324600"/>
            <a:ext cx="8988053" cy="457200"/>
            <a:chOff x="79747" y="6324600"/>
            <a:chExt cx="8988053" cy="457200"/>
          </a:xfrm>
        </p:grpSpPr>
        <p:grpSp>
          <p:nvGrpSpPr>
            <p:cNvPr id="7" name="Group 19"/>
            <p:cNvGrpSpPr/>
            <p:nvPr userDrawn="1"/>
          </p:nvGrpSpPr>
          <p:grpSpPr>
            <a:xfrm>
              <a:off x="5943600" y="6324600"/>
              <a:ext cx="3124200" cy="457200"/>
              <a:chOff x="5943600" y="6324600"/>
              <a:chExt cx="3124200" cy="457200"/>
            </a:xfrm>
          </p:grpSpPr>
          <p:pic>
            <p:nvPicPr>
              <p:cNvPr id="9" name="Picture 8"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0" name="Picture 9"/>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8"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3"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30C77-4D3A-4D45-A23F-461A19ACAF31}" type="datetime1">
              <a:rPr lang="en-US" smtClean="0"/>
              <a:pPr/>
              <a:t>5/21/2012</a:t>
            </a:fld>
            <a:endParaRPr lang="en-US"/>
          </a:p>
        </p:txBody>
      </p:sp>
      <p:grpSp>
        <p:nvGrpSpPr>
          <p:cNvPr id="5" name="Group 4"/>
          <p:cNvGrpSpPr/>
          <p:nvPr userDrawn="1"/>
        </p:nvGrpSpPr>
        <p:grpSpPr>
          <a:xfrm>
            <a:off x="79747" y="6324600"/>
            <a:ext cx="8988053" cy="457200"/>
            <a:chOff x="79747" y="6324600"/>
            <a:chExt cx="8988053" cy="457200"/>
          </a:xfrm>
        </p:grpSpPr>
        <p:grpSp>
          <p:nvGrpSpPr>
            <p:cNvPr id="6" name="Group 19"/>
            <p:cNvGrpSpPr/>
            <p:nvPr userDrawn="1"/>
          </p:nvGrpSpPr>
          <p:grpSpPr>
            <a:xfrm>
              <a:off x="5943600" y="6324600"/>
              <a:ext cx="3124200" cy="457200"/>
              <a:chOff x="5943600" y="6324600"/>
              <a:chExt cx="3124200" cy="457200"/>
            </a:xfrm>
          </p:grpSpPr>
          <p:pic>
            <p:nvPicPr>
              <p:cNvPr id="8" name="Picture 7"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9" name="Picture 8"/>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7"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1"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320040"/>
            <a:ext cx="5111750" cy="58521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7BE8335-D99A-4A9A-AD52-A7F33F38D626}" type="datetime1">
              <a:rPr lang="en-US" smtClean="0"/>
              <a:pPr/>
              <a:t>5/21/2012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
        <p:nvSpPr>
          <p:cNvPr id="17" name="Text Placeholder 16"/>
          <p:cNvSpPr>
            <a:spLocks noGrp="1"/>
          </p:cNvSpPr>
          <p:nvPr>
            <p:ph type="body" sz="quarter" idx="11"/>
          </p:nvPr>
        </p:nvSpPr>
        <p:spPr>
          <a:xfrm>
            <a:off x="457200" y="1472184"/>
            <a:ext cx="3008376" cy="4700016"/>
          </a:xfrm>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D011F-E676-460E-B07F-EF56097CF45B}" type="datetime1">
              <a:rPr lang="en-US" smtClean="0"/>
              <a:pPr/>
              <a:t>5/21/2012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A920A-F784-46E2-8BEE-38BDA7398B46}" type="datetime1">
              <a:rPr lang="en-US" smtClean="0"/>
              <a:pPr/>
              <a:t>5/21/2012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Dumitrascu, Hackett, Kinzer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D23A6-4921-4CDF-BF10-C16FE8B91649}" type="datetime1">
              <a:rPr lang="en-US" smtClean="0"/>
              <a:pPr/>
              <a:t>5/21/2012</a:t>
            </a:fld>
            <a:endParaRPr lang="en-US" dirty="0"/>
          </a:p>
        </p:txBody>
      </p:sp>
      <p:grpSp>
        <p:nvGrpSpPr>
          <p:cNvPr id="7" name="Group 6"/>
          <p:cNvGrpSpPr/>
          <p:nvPr/>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1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1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1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838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Dumitrascu, Hackett, Kinzer</a:t>
            </a:r>
            <a:endParaRPr lang="en-US"/>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algn="ctr" defTabSz="914400" rtl="0" eaLnBrk="1" latinLnBrk="0" hangingPunct="1">
        <a:spcBef>
          <a:spcPct val="0"/>
        </a:spcBef>
        <a:buNone/>
        <a:defRPr sz="4400" kern="1200">
          <a:solidFill>
            <a:srgbClr val="CC003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0033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B1yFbA6Hsa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illuminations.nctm.org/ActivityDetail.aspx?ID=26"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bit.ly/yTl0jk"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Operations &amp; Algebraic Thinking</a:t>
            </a:r>
            <a:endParaRPr lang="en-US" dirty="0"/>
          </a:p>
        </p:txBody>
      </p:sp>
      <p:sp>
        <p:nvSpPr>
          <p:cNvPr id="14" name="Subtitle 13"/>
          <p:cNvSpPr>
            <a:spLocks noGrp="1"/>
          </p:cNvSpPr>
          <p:nvPr>
            <p:ph type="subTitle" idx="1"/>
          </p:nvPr>
        </p:nvSpPr>
        <p:spPr/>
        <p:txBody>
          <a:bodyPr>
            <a:normAutofit/>
          </a:bodyPr>
          <a:lstStyle/>
          <a:p>
            <a:r>
              <a:rPr lang="en-US" dirty="0" smtClean="0"/>
              <a:t>Gabriela </a:t>
            </a:r>
            <a:r>
              <a:rPr lang="en-US" dirty="0" err="1" smtClean="0"/>
              <a:t>Dumitrascu</a:t>
            </a:r>
            <a:r>
              <a:rPr lang="en-US" dirty="0" smtClean="0"/>
              <a:t>, Eastern Michigan University </a:t>
            </a:r>
          </a:p>
          <a:p>
            <a:r>
              <a:rPr lang="en-US" dirty="0" smtClean="0"/>
              <a:t>Maggie Hackett, Sunnyside USD, Tucson, AZ</a:t>
            </a:r>
          </a:p>
          <a:p>
            <a:r>
              <a:rPr lang="en-US" dirty="0" smtClean="0"/>
              <a:t>Cathy </a:t>
            </a:r>
            <a:r>
              <a:rPr lang="en-US" dirty="0" err="1" smtClean="0"/>
              <a:t>Kinzer</a:t>
            </a:r>
            <a:r>
              <a:rPr lang="en-US" dirty="0" smtClean="0"/>
              <a:t>, New Mexico State University</a:t>
            </a:r>
          </a:p>
          <a:p>
            <a:endParaRPr lang="en-US" dirty="0"/>
          </a:p>
        </p:txBody>
      </p:sp>
      <p:sp>
        <p:nvSpPr>
          <p:cNvPr id="15" name="Text Placeholder 14"/>
          <p:cNvSpPr>
            <a:spLocks noGrp="1"/>
          </p:cNvSpPr>
          <p:nvPr>
            <p:ph type="body" sz="quarter" idx="13"/>
          </p:nvPr>
        </p:nvSpPr>
        <p:spPr/>
        <p:txBody>
          <a:bodyPr>
            <a:normAutofit fontScale="92500"/>
          </a:bodyPr>
          <a:lstStyle/>
          <a:p>
            <a:r>
              <a:rPr lang="en-US" dirty="0" smtClean="0"/>
              <a:t>Grade 1</a:t>
            </a:r>
            <a:endParaRPr lang="en-US" dirty="0"/>
          </a:p>
        </p:txBody>
      </p:sp>
      <p:pic>
        <p:nvPicPr>
          <p:cNvPr id="43010" name="Picture 2" descr="http://weeddeservebetter.com/wp-content/uploads/2011/09/easternmichigan.jpg"/>
          <p:cNvPicPr>
            <a:picLocks noChangeAspect="1" noChangeArrowheads="1"/>
          </p:cNvPicPr>
          <p:nvPr/>
        </p:nvPicPr>
        <p:blipFill>
          <a:blip r:embed="rId3" cstate="print"/>
          <a:srcRect l="6679" t="32738" r="6489" b="34524"/>
          <a:stretch>
            <a:fillRect/>
          </a:stretch>
        </p:blipFill>
        <p:spPr bwMode="auto">
          <a:xfrm>
            <a:off x="4114800" y="6324600"/>
            <a:ext cx="1620983" cy="457200"/>
          </a:xfrm>
          <a:prstGeom prst="rect">
            <a:avLst/>
          </a:prstGeom>
          <a:noFill/>
          <a:ln w="3175">
            <a:solidFill>
              <a:schemeClr val="tx1">
                <a:lumMod val="85000"/>
                <a:lumOff val="15000"/>
              </a:schemeClr>
            </a:solidFill>
          </a:ln>
        </p:spPr>
      </p:pic>
      <p:pic>
        <p:nvPicPr>
          <p:cNvPr id="43012" name="Picture 4" descr="https://encrypted-tbn1.google.com/images?q=tbn:ANd9GcS9mBkrLILUiCknNp8nak3QKnU1SyE3UTk7t_oLjNWsMWEmKKleLT7mQ6NS"/>
          <p:cNvPicPr>
            <a:picLocks noChangeAspect="1" noChangeArrowheads="1"/>
          </p:cNvPicPr>
          <p:nvPr/>
        </p:nvPicPr>
        <p:blipFill>
          <a:blip r:embed="rId4" cstate="print"/>
          <a:srcRect/>
          <a:stretch>
            <a:fillRect/>
          </a:stretch>
        </p:blipFill>
        <p:spPr bwMode="auto">
          <a:xfrm>
            <a:off x="2057400" y="6324600"/>
            <a:ext cx="1840230" cy="457200"/>
          </a:xfrm>
          <a:prstGeom prst="rect">
            <a:avLst/>
          </a:prstGeom>
          <a:noFill/>
          <a:ln w="3175">
            <a:solidFill>
              <a:schemeClr val="tx1">
                <a:lumMod val="85000"/>
                <a:lumOff val="15000"/>
              </a:schemeClr>
            </a:solidFill>
          </a:ln>
        </p:spPr>
      </p:pic>
      <p:pic>
        <p:nvPicPr>
          <p:cNvPr id="43014" name="Picture 6" descr="http://newmexicoindependent.com/wp-content/uploads/2008/11/nmsu-image.jpg"/>
          <p:cNvPicPr>
            <a:picLocks noChangeAspect="1" noChangeArrowheads="1"/>
          </p:cNvPicPr>
          <p:nvPr/>
        </p:nvPicPr>
        <p:blipFill>
          <a:blip r:embed="rId5" cstate="print"/>
          <a:srcRect/>
          <a:stretch>
            <a:fillRect/>
          </a:stretch>
        </p:blipFill>
        <p:spPr bwMode="auto">
          <a:xfrm>
            <a:off x="1354667" y="6324600"/>
            <a:ext cx="474133" cy="457200"/>
          </a:xfrm>
          <a:prstGeom prst="rect">
            <a:avLst/>
          </a:prstGeom>
          <a:noFill/>
          <a:ln w="3175">
            <a:solidFill>
              <a:schemeClr val="tx1">
                <a:lumMod val="85000"/>
                <a:lumOff val="15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6C711A5-5321-4724-BDA3-06CF6441090E}" type="slidenum">
              <a:rPr lang="en-US" smtClean="0"/>
              <a:pPr/>
              <a:t>10</a:t>
            </a:fld>
            <a:endParaRPr lang="en-US" dirty="0"/>
          </a:p>
        </p:txBody>
      </p:sp>
      <p:sp>
        <p:nvSpPr>
          <p:cNvPr id="4" name="Footer Placeholder 3"/>
          <p:cNvSpPr>
            <a:spLocks noGrp="1"/>
          </p:cNvSpPr>
          <p:nvPr>
            <p:ph type="ftr" sz="quarter" idx="3"/>
          </p:nvPr>
        </p:nvSpPr>
        <p:spPr/>
        <p:txBody>
          <a:bodyPr/>
          <a:lstStyle/>
          <a:p>
            <a:r>
              <a:rPr lang="en-US" smtClean="0"/>
              <a:t>Dumitrascu, Hackett, Kinzer</a:t>
            </a:r>
            <a:endParaRPr lang="en-US" dirty="0"/>
          </a:p>
        </p:txBody>
      </p:sp>
      <p:pic>
        <p:nvPicPr>
          <p:cNvPr id="5" name="Picture 1"/>
          <p:cNvPicPr>
            <a:picLocks noChangeAspect="1" noChangeArrowheads="1"/>
          </p:cNvPicPr>
          <p:nvPr/>
        </p:nvPicPr>
        <p:blipFill>
          <a:blip r:embed="rId3" cstate="print"/>
          <a:srcRect b="3750"/>
          <a:stretch>
            <a:fillRect/>
          </a:stretch>
        </p:blipFill>
        <p:spPr bwMode="auto">
          <a:xfrm>
            <a:off x="304800" y="304800"/>
            <a:ext cx="8536285" cy="5867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has…</a:t>
            </a:r>
            <a:endParaRPr lang="en-US" dirty="0"/>
          </a:p>
        </p:txBody>
      </p:sp>
      <p:sp>
        <p:nvSpPr>
          <p:cNvPr id="5" name="Slide Number Placeholder 4"/>
          <p:cNvSpPr>
            <a:spLocks noGrp="1"/>
          </p:cNvSpPr>
          <p:nvPr>
            <p:ph type="sldNum" sz="quarter" idx="4"/>
          </p:nvPr>
        </p:nvSpPr>
        <p:spPr/>
        <p:txBody>
          <a:bodyPr/>
          <a:lstStyle/>
          <a:p>
            <a:fld id="{E6C711A5-5321-4724-BDA3-06CF6441090E}" type="slidenum">
              <a:rPr lang="en-US" smtClean="0"/>
              <a:pPr/>
              <a:t>11</a:t>
            </a:fld>
            <a:endParaRPr lang="en-US" dirty="0"/>
          </a:p>
        </p:txBody>
      </p:sp>
      <p:sp>
        <p:nvSpPr>
          <p:cNvPr id="6" name="Footer Placeholder 5"/>
          <p:cNvSpPr>
            <a:spLocks noGrp="1"/>
          </p:cNvSpPr>
          <p:nvPr>
            <p:ph type="ftr" sz="quarter" idx="3"/>
          </p:nvPr>
        </p:nvSpPr>
        <p:spPr/>
        <p:txBody>
          <a:bodyPr/>
          <a:lstStyle/>
          <a:p>
            <a:r>
              <a:rPr lang="en-US" smtClean="0"/>
              <a:t>Dumitrascu, Hackett, Kinzer</a:t>
            </a:r>
            <a:endParaRPr lang="en-US" dirty="0"/>
          </a:p>
        </p:txBody>
      </p:sp>
      <p:sp>
        <p:nvSpPr>
          <p:cNvPr id="7" name="Text Placeholder 6"/>
          <p:cNvSpPr>
            <a:spLocks noGrp="1"/>
          </p:cNvSpPr>
          <p:nvPr>
            <p:ph type="body" sz="quarter" idx="11"/>
          </p:nvPr>
        </p:nvSpPr>
        <p:spPr/>
        <p:txBody>
          <a:bodyPr>
            <a:normAutofit/>
          </a:bodyPr>
          <a:lstStyle/>
          <a:p>
            <a:r>
              <a:rPr lang="en-US" sz="2400" dirty="0" smtClean="0"/>
              <a:t>Definitions</a:t>
            </a:r>
          </a:p>
          <a:p>
            <a:r>
              <a:rPr lang="en-US" sz="2400" dirty="0" smtClean="0"/>
              <a:t>Examples</a:t>
            </a:r>
          </a:p>
          <a:p>
            <a:r>
              <a:rPr lang="en-US" sz="2400" dirty="0" smtClean="0"/>
              <a:t>Mathematical Language</a:t>
            </a:r>
          </a:p>
          <a:p>
            <a:r>
              <a:rPr lang="en-US" sz="2400" dirty="0" smtClean="0"/>
              <a:t>Generalization (rule)</a:t>
            </a:r>
          </a:p>
          <a:p>
            <a:endParaRPr lang="en-US" sz="2400" dirty="0" smtClean="0"/>
          </a:p>
          <a:p>
            <a:pPr marL="0" indent="0">
              <a:spcBef>
                <a:spcPct val="0"/>
              </a:spcBef>
              <a:buNone/>
            </a:pPr>
            <a:r>
              <a:rPr lang="en-US" sz="2000" b="1" dirty="0" smtClean="0">
                <a:solidFill>
                  <a:srgbClr val="CC0033"/>
                </a:solidFill>
                <a:ea typeface="+mj-ea"/>
                <a:cs typeface="+mj-cs"/>
              </a:rPr>
              <a:t>All that’s missing is…</a:t>
            </a:r>
          </a:p>
          <a:p>
            <a:pPr marL="0" indent="0">
              <a:spcBef>
                <a:spcPct val="0"/>
              </a:spcBef>
              <a:buNone/>
            </a:pPr>
            <a:r>
              <a:rPr lang="en-US" sz="1800" dirty="0" smtClean="0">
                <a:solidFill>
                  <a:srgbClr val="003366"/>
                </a:solidFill>
              </a:rPr>
              <a:t>Student Understanding: why and where will I use this?</a:t>
            </a:r>
          </a:p>
          <a:p>
            <a:endParaRPr lang="en-US" dirty="0"/>
          </a:p>
        </p:txBody>
      </p:sp>
      <p:pic>
        <p:nvPicPr>
          <p:cNvPr id="9" name="Picture 1">
            <a:hlinkClick r:id="rId3"/>
          </p:cNvPr>
          <p:cNvPicPr>
            <a:picLocks noGrp="1" noChangeAspect="1" noChangeArrowheads="1"/>
          </p:cNvPicPr>
          <p:nvPr>
            <p:ph idx="1"/>
          </p:nvPr>
        </p:nvPicPr>
        <p:blipFill>
          <a:blip r:embed="rId4" cstate="print"/>
          <a:srcRect/>
          <a:stretch>
            <a:fillRect/>
          </a:stretch>
        </p:blipFill>
        <p:spPr bwMode="auto">
          <a:xfrm>
            <a:off x="3581400" y="1682750"/>
            <a:ext cx="5111750" cy="312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What does this look like in the 1</a:t>
            </a:r>
            <a:r>
              <a:rPr lang="en-US" baseline="30000" dirty="0" smtClean="0"/>
              <a:t>st</a:t>
            </a:r>
            <a:r>
              <a:rPr lang="en-US" dirty="0" smtClean="0"/>
              <a:t> grade classroom?</a:t>
            </a:r>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pic>
        <p:nvPicPr>
          <p:cNvPr id="7" name="Picture 3"/>
          <p:cNvPicPr>
            <a:picLocks noChangeAspect="1" noChangeArrowheads="1"/>
          </p:cNvPicPr>
          <p:nvPr/>
        </p:nvPicPr>
        <p:blipFill>
          <a:blip r:embed="rId3" cstate="print"/>
          <a:srcRect/>
          <a:stretch>
            <a:fillRect/>
          </a:stretch>
        </p:blipFill>
        <p:spPr bwMode="auto">
          <a:xfrm>
            <a:off x="2209800" y="2590800"/>
            <a:ext cx="187452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p:cNvPicPr>
            <a:picLocks noChangeAspect="1" noChangeArrowheads="1"/>
          </p:cNvPicPr>
          <p:nvPr/>
        </p:nvPicPr>
        <p:blipFill>
          <a:blip r:embed="rId3" cstate="print"/>
          <a:srcRect/>
          <a:stretch>
            <a:fillRect/>
          </a:stretch>
        </p:blipFill>
        <p:spPr bwMode="auto">
          <a:xfrm rot="10800000">
            <a:off x="5105401" y="2590799"/>
            <a:ext cx="187452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4"/>
          <p:cNvPicPr>
            <a:picLocks noChangeAspect="1" noChangeArrowheads="1"/>
          </p:cNvPicPr>
          <p:nvPr/>
        </p:nvPicPr>
        <p:blipFill>
          <a:blip r:embed="rId4" cstate="print"/>
          <a:srcRect l="5753" t="64516" r="6039" b="13979"/>
          <a:stretch>
            <a:fillRect/>
          </a:stretch>
        </p:blipFill>
        <p:spPr bwMode="auto">
          <a:xfrm>
            <a:off x="2400300" y="1828800"/>
            <a:ext cx="43434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6C711A5-5321-4724-BDA3-06CF6441090E}" type="slidenum">
              <a:rPr lang="en-US" smtClean="0"/>
              <a:pPr/>
              <a:t>13</a:t>
            </a:fld>
            <a:endParaRPr lang="en-US" dirty="0"/>
          </a:p>
        </p:txBody>
      </p:sp>
      <p:sp>
        <p:nvSpPr>
          <p:cNvPr id="4" name="Footer Placeholder 3"/>
          <p:cNvSpPr>
            <a:spLocks noGrp="1"/>
          </p:cNvSpPr>
          <p:nvPr>
            <p:ph type="ftr" sz="quarter" idx="3"/>
          </p:nvPr>
        </p:nvSpPr>
        <p:spPr/>
        <p:txBody>
          <a:bodyPr/>
          <a:lstStyle/>
          <a:p>
            <a:r>
              <a:rPr lang="en-US" smtClean="0"/>
              <a:t>Dumitrascu, Hackett, Kinzer</a:t>
            </a:r>
            <a:endParaRPr lang="en-US" dirty="0"/>
          </a:p>
        </p:txBody>
      </p:sp>
      <p:pic>
        <p:nvPicPr>
          <p:cNvPr id="5" name="Picture 2" descr="C:\Program Files\Microsoft Office\MEDIA\CAGCAT10\j0281904.wmf"/>
          <p:cNvPicPr>
            <a:picLocks noChangeAspect="1" noChangeArrowheads="1"/>
          </p:cNvPicPr>
          <p:nvPr/>
        </p:nvPicPr>
        <p:blipFill>
          <a:blip r:embed="rId3" cstate="print"/>
          <a:srcRect/>
          <a:stretch>
            <a:fillRect/>
          </a:stretch>
        </p:blipFill>
        <p:spPr bwMode="auto">
          <a:xfrm>
            <a:off x="1524000" y="547447"/>
            <a:ext cx="5867400" cy="554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C:\Users\margaretha\AppData\Local\Microsoft\Windows\Temporary Internet Files\Content.IE5\YPV47P1S\MC900433911[1].png"/>
          <p:cNvPicPr>
            <a:picLocks noChangeAspect="1" noChangeArrowheads="1"/>
          </p:cNvPicPr>
          <p:nvPr/>
        </p:nvPicPr>
        <p:blipFill>
          <a:blip r:embed="rId4" cstate="print"/>
          <a:srcRect/>
          <a:stretch>
            <a:fillRect/>
          </a:stretch>
        </p:blipFill>
        <p:spPr bwMode="auto">
          <a:xfrm>
            <a:off x="1981200" y="2286000"/>
            <a:ext cx="1143000" cy="1143000"/>
          </a:xfrm>
          <a:prstGeom prst="rect">
            <a:avLst/>
          </a:prstGeom>
          <a:noFill/>
        </p:spPr>
      </p:pic>
      <p:pic>
        <p:nvPicPr>
          <p:cNvPr id="7" name="Picture 3" descr="C:\Users\margaretha\AppData\Local\Microsoft\Windows\Temporary Internet Files\Content.IE5\YPV47P1S\MC900433911[1].png"/>
          <p:cNvPicPr>
            <a:picLocks noChangeAspect="1" noChangeArrowheads="1"/>
          </p:cNvPicPr>
          <p:nvPr/>
        </p:nvPicPr>
        <p:blipFill>
          <a:blip r:embed="rId4" cstate="print"/>
          <a:srcRect/>
          <a:stretch>
            <a:fillRect/>
          </a:stretch>
        </p:blipFill>
        <p:spPr bwMode="auto">
          <a:xfrm>
            <a:off x="2819400" y="4191000"/>
            <a:ext cx="1143000" cy="1143000"/>
          </a:xfrm>
          <a:prstGeom prst="rect">
            <a:avLst/>
          </a:prstGeom>
          <a:noFill/>
        </p:spPr>
      </p:pic>
      <p:pic>
        <p:nvPicPr>
          <p:cNvPr id="8" name="Picture 3" descr="C:\Users\margaretha\AppData\Local\Microsoft\Windows\Temporary Internet Files\Content.IE5\YPV47P1S\MC900433911[1].png"/>
          <p:cNvPicPr>
            <a:picLocks noChangeAspect="1" noChangeArrowheads="1"/>
          </p:cNvPicPr>
          <p:nvPr/>
        </p:nvPicPr>
        <p:blipFill>
          <a:blip r:embed="rId4" cstate="print"/>
          <a:srcRect/>
          <a:stretch>
            <a:fillRect/>
          </a:stretch>
        </p:blipFill>
        <p:spPr bwMode="auto">
          <a:xfrm rot="18209383" flipH="1">
            <a:off x="3352800" y="2819400"/>
            <a:ext cx="1143000" cy="1143000"/>
          </a:xfrm>
          <a:prstGeom prst="rect">
            <a:avLst/>
          </a:prstGeom>
          <a:noFill/>
        </p:spPr>
      </p:pic>
      <p:pic>
        <p:nvPicPr>
          <p:cNvPr id="9" name="Picture 3" descr="C:\Users\margaretha\AppData\Local\Microsoft\Windows\Temporary Internet Files\Content.IE5\YPV47P1S\MC900433911[1].png"/>
          <p:cNvPicPr>
            <a:picLocks noChangeAspect="1" noChangeArrowheads="1"/>
          </p:cNvPicPr>
          <p:nvPr/>
        </p:nvPicPr>
        <p:blipFill>
          <a:blip r:embed="rId4" cstate="print"/>
          <a:srcRect/>
          <a:stretch>
            <a:fillRect/>
          </a:stretch>
        </p:blipFill>
        <p:spPr bwMode="auto">
          <a:xfrm>
            <a:off x="6096000" y="1676400"/>
            <a:ext cx="1143000" cy="1143000"/>
          </a:xfrm>
          <a:prstGeom prst="rect">
            <a:avLst/>
          </a:prstGeom>
          <a:noFill/>
        </p:spPr>
      </p:pic>
      <p:pic>
        <p:nvPicPr>
          <p:cNvPr id="10" name="Picture 3" descr="C:\Users\margaretha\AppData\Local\Microsoft\Windows\Temporary Internet Files\Content.IE5\YPV47P1S\MC900433911[1].png"/>
          <p:cNvPicPr>
            <a:picLocks noChangeAspect="1" noChangeArrowheads="1"/>
          </p:cNvPicPr>
          <p:nvPr/>
        </p:nvPicPr>
        <p:blipFill>
          <a:blip r:embed="rId4" cstate="print"/>
          <a:srcRect/>
          <a:stretch>
            <a:fillRect/>
          </a:stretch>
        </p:blipFill>
        <p:spPr bwMode="auto">
          <a:xfrm flipH="1">
            <a:off x="5181600" y="990600"/>
            <a:ext cx="11430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7.77778E-6 L 0.15833 -0.09999 " pathEditMode="relative" ptsTypes="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Come up with two addends that equal 10.</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_____ + _____ = 10</a:t>
            </a:r>
          </a:p>
          <a:p>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6C711A5-5321-4724-BDA3-06CF6441090E}"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Dumitrascu, Hackett, Kinzer</a:t>
            </a:r>
            <a:endParaRPr lang="en-US" dirty="0"/>
          </a:p>
        </p:txBody>
      </p:sp>
      <p:pic>
        <p:nvPicPr>
          <p:cNvPr id="5" name="Picture 3" descr="C:\Users\margaretha\AppData\Local\Microsoft\Windows\Temporary Internet Files\Content.IE5\F92L91RT\MC900318880[1].wmf"/>
          <p:cNvPicPr>
            <a:picLocks noChangeAspect="1" noChangeArrowheads="1"/>
          </p:cNvPicPr>
          <p:nvPr/>
        </p:nvPicPr>
        <p:blipFill>
          <a:blip r:embed="rId3" cstate="print"/>
          <a:srcRect/>
          <a:stretch>
            <a:fillRect/>
          </a:stretch>
        </p:blipFill>
        <p:spPr bwMode="auto">
          <a:xfrm>
            <a:off x="1447800" y="304800"/>
            <a:ext cx="6553200" cy="5741851"/>
          </a:xfrm>
          <a:prstGeom prst="rect">
            <a:avLst/>
          </a:prstGeom>
          <a:noFill/>
        </p:spPr>
      </p:pic>
      <p:grpSp>
        <p:nvGrpSpPr>
          <p:cNvPr id="6" name="Group 5"/>
          <p:cNvGrpSpPr/>
          <p:nvPr/>
        </p:nvGrpSpPr>
        <p:grpSpPr>
          <a:xfrm>
            <a:off x="5715000" y="2209800"/>
            <a:ext cx="2057400" cy="1828800"/>
            <a:chOff x="5334000" y="1828800"/>
            <a:chExt cx="2057400" cy="1828800"/>
          </a:xfrm>
        </p:grpSpPr>
        <p:sp>
          <p:nvSpPr>
            <p:cNvPr id="7" name="Rectangle 6"/>
            <p:cNvSpPr/>
            <p:nvPr/>
          </p:nvSpPr>
          <p:spPr>
            <a:xfrm>
              <a:off x="5867400" y="3200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27432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0" y="3200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0" y="27432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29400" y="27432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67400" y="22860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00800" y="22860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18288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00800" y="3200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934200" y="3200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524000" y="2667000"/>
            <a:ext cx="2057400" cy="1371600"/>
            <a:chOff x="1295400" y="2667000"/>
            <a:chExt cx="2057400" cy="1371600"/>
          </a:xfrm>
        </p:grpSpPr>
        <p:sp>
          <p:nvSpPr>
            <p:cNvPr id="18" name="Rectangle 17"/>
            <p:cNvSpPr/>
            <p:nvPr/>
          </p:nvSpPr>
          <p:spPr>
            <a:xfrm>
              <a:off x="1828800" y="2667000"/>
              <a:ext cx="4572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2667000"/>
              <a:ext cx="4572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95400" y="31242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28800" y="31242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62200" y="31242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95600" y="31242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95400" y="35814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28800" y="35814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62200" y="35814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95600" y="35814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6C711A5-5321-4724-BDA3-06CF6441090E}"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Dumitrascu, Hackett, Kinzer</a:t>
            </a:r>
            <a:endParaRPr lang="en-US" dirty="0"/>
          </a:p>
        </p:txBody>
      </p:sp>
      <p:pic>
        <p:nvPicPr>
          <p:cNvPr id="5" name="Picture 2" descr="C:\Users\margaretha\AppData\Local\Microsoft\Windows\Temporary Internet Files\Content.IE5\F92L91RT\MC900318880[1].wmf"/>
          <p:cNvPicPr>
            <a:picLocks noChangeAspect="1" noChangeArrowheads="1"/>
          </p:cNvPicPr>
          <p:nvPr/>
        </p:nvPicPr>
        <p:blipFill>
          <a:blip r:embed="rId3" cstate="print"/>
          <a:srcRect/>
          <a:stretch>
            <a:fillRect/>
          </a:stretch>
        </p:blipFill>
        <p:spPr bwMode="auto">
          <a:xfrm>
            <a:off x="1447800" y="381000"/>
            <a:ext cx="6483627" cy="5680890"/>
          </a:xfrm>
          <a:prstGeom prst="rect">
            <a:avLst/>
          </a:prstGeom>
          <a:noFill/>
        </p:spPr>
      </p:pic>
      <p:grpSp>
        <p:nvGrpSpPr>
          <p:cNvPr id="6" name="Group 5"/>
          <p:cNvGrpSpPr/>
          <p:nvPr/>
        </p:nvGrpSpPr>
        <p:grpSpPr>
          <a:xfrm>
            <a:off x="5791200" y="2286000"/>
            <a:ext cx="1828800" cy="1828800"/>
            <a:chOff x="5257800" y="1828800"/>
            <a:chExt cx="1828800" cy="1828800"/>
          </a:xfrm>
        </p:grpSpPr>
        <p:sp>
          <p:nvSpPr>
            <p:cNvPr id="7" name="Rectangle 6"/>
            <p:cNvSpPr/>
            <p:nvPr/>
          </p:nvSpPr>
          <p:spPr>
            <a:xfrm>
              <a:off x="5715000" y="3200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86400" y="27432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7800" y="3200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600" y="27432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00800" y="27432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5000" y="22860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72200" y="22860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43600" y="18288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72200" y="3200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29400" y="3200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676400" y="2743200"/>
            <a:ext cx="1905000" cy="1371600"/>
            <a:chOff x="1219200" y="2819400"/>
            <a:chExt cx="1905000" cy="1371600"/>
          </a:xfrm>
        </p:grpSpPr>
        <p:sp>
          <p:nvSpPr>
            <p:cNvPr id="18" name="Rectangle 17"/>
            <p:cNvSpPr/>
            <p:nvPr/>
          </p:nvSpPr>
          <p:spPr>
            <a:xfrm>
              <a:off x="2438400" y="3733800"/>
              <a:ext cx="4572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47800" y="3733800"/>
              <a:ext cx="457200"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19200" y="28194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76400" y="28194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09800" y="28194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667000" y="28194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19200" y="32766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76400" y="32766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09800" y="32766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67000" y="32766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6C711A5-5321-4724-BDA3-06CF6441090E}" type="slidenum">
              <a:rPr lang="en-US" smtClean="0"/>
              <a:pPr/>
              <a:t>17</a:t>
            </a:fld>
            <a:endParaRPr lang="en-US" dirty="0"/>
          </a:p>
        </p:txBody>
      </p:sp>
      <p:sp>
        <p:nvSpPr>
          <p:cNvPr id="4" name="Footer Placeholder 3"/>
          <p:cNvSpPr>
            <a:spLocks noGrp="1"/>
          </p:cNvSpPr>
          <p:nvPr>
            <p:ph type="ftr" sz="quarter" idx="3"/>
          </p:nvPr>
        </p:nvSpPr>
        <p:spPr/>
        <p:txBody>
          <a:bodyPr/>
          <a:lstStyle/>
          <a:p>
            <a:r>
              <a:rPr lang="en-US" smtClean="0"/>
              <a:t>Dumitrascu, Hackett, Kinzer</a:t>
            </a:r>
            <a:endParaRPr lang="en-US" dirty="0"/>
          </a:p>
        </p:txBody>
      </p:sp>
      <p:pic>
        <p:nvPicPr>
          <p:cNvPr id="5" name="Picture 3"/>
          <p:cNvPicPr>
            <a:picLocks noChangeAspect="1" noChangeArrowheads="1"/>
          </p:cNvPicPr>
          <p:nvPr/>
        </p:nvPicPr>
        <p:blipFill>
          <a:blip r:embed="rId3" cstate="print"/>
          <a:srcRect l="885" t="1299"/>
          <a:stretch>
            <a:fillRect/>
          </a:stretch>
        </p:blipFill>
        <p:spPr bwMode="auto">
          <a:xfrm>
            <a:off x="297003" y="381000"/>
            <a:ext cx="853440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rot="20426833">
            <a:off x="525603" y="1752600"/>
            <a:ext cx="8153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lesson planning sheet is for you as the teacher to ensure you are providing opportunities for students to engage in the Standards for Mathematical Practices. You can make notes &amp; reminders, and jot down questions that you might want to pose during a lesson to afford students the opportunity for a richer learning experience.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Illuminations has an electronic version of this activity.</a:t>
            </a:r>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pic>
        <p:nvPicPr>
          <p:cNvPr id="6" name="Picture 2">
            <a:hlinkClick r:id="rId3"/>
          </p:cNvPr>
          <p:cNvPicPr>
            <a:picLocks noChangeAspect="1" noChangeArrowheads="1"/>
          </p:cNvPicPr>
          <p:nvPr/>
        </p:nvPicPr>
        <p:blipFill>
          <a:blip r:embed="rId4" cstate="print"/>
          <a:srcRect/>
          <a:stretch>
            <a:fillRect/>
          </a:stretch>
        </p:blipFill>
        <p:spPr bwMode="auto">
          <a:xfrm>
            <a:off x="1892533" y="1603375"/>
            <a:ext cx="5358934" cy="418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100" y="274638"/>
            <a:ext cx="8229600" cy="1143000"/>
          </a:xfrm>
        </p:spPr>
        <p:txBody>
          <a:bodyPr>
            <a:normAutofit fontScale="90000"/>
          </a:bodyPr>
          <a:lstStyle/>
          <a:p>
            <a:r>
              <a:rPr lang="en-US" dirty="0" smtClean="0"/>
              <a:t>Now that we know why, let’s look at where the properties get applied.</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762000" y="1524000"/>
            <a:ext cx="7543800" cy="4574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33"/>
                </a:solidFill>
              </a:rPr>
              <a:t>Objectives</a:t>
            </a:r>
            <a:endParaRPr lang="en-US" dirty="0">
              <a:solidFill>
                <a:srgbClr val="CC0033"/>
              </a:solidFill>
            </a:endParaRPr>
          </a:p>
        </p:txBody>
      </p:sp>
      <p:sp>
        <p:nvSpPr>
          <p:cNvPr id="3" name="Content Placeholder 2"/>
          <p:cNvSpPr>
            <a:spLocks noGrp="1"/>
          </p:cNvSpPr>
          <p:nvPr>
            <p:ph idx="1"/>
          </p:nvPr>
        </p:nvSpPr>
        <p:spPr/>
        <p:txBody>
          <a:bodyPr>
            <a:normAutofit/>
          </a:bodyPr>
          <a:lstStyle/>
          <a:p>
            <a:r>
              <a:rPr lang="en-US" dirty="0" smtClean="0"/>
              <a:t>The commutative property of addition starts in Kindergarten and continues up through 2nd grade</a:t>
            </a:r>
          </a:p>
          <a:p>
            <a:endParaRPr lang="en-US" dirty="0" smtClean="0"/>
          </a:p>
          <a:p>
            <a:r>
              <a:rPr lang="en-US" dirty="0" smtClean="0"/>
              <a:t>Description of learning experiences that support the students’ understanding of commutative property</a:t>
            </a:r>
          </a:p>
          <a:p>
            <a:endParaRPr lang="en-US" dirty="0" smtClean="0"/>
          </a:p>
          <a:p>
            <a:r>
              <a:rPr lang="en-US" dirty="0" smtClean="0"/>
              <a:t>Identify Standards of Mathematical Practice students engage in when exploring commutative property</a:t>
            </a:r>
          </a:p>
          <a:p>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6C711A5-5321-4724-BDA3-06CF6441090E}" type="slidenum">
              <a:rPr lang="en-US" smtClean="0"/>
              <a:pPr/>
              <a:t>20</a:t>
            </a:fld>
            <a:endParaRPr lang="en-US" dirty="0"/>
          </a:p>
        </p:txBody>
      </p:sp>
      <p:sp>
        <p:nvSpPr>
          <p:cNvPr id="4" name="Footer Placeholder 3"/>
          <p:cNvSpPr>
            <a:spLocks noGrp="1"/>
          </p:cNvSpPr>
          <p:nvPr>
            <p:ph type="ftr" sz="quarter" idx="3"/>
          </p:nvPr>
        </p:nvSpPr>
        <p:spPr/>
        <p:txBody>
          <a:bodyPr/>
          <a:lstStyle/>
          <a:p>
            <a:r>
              <a:rPr lang="en-US" smtClean="0"/>
              <a:t>Dumitrascu, Hackett, Kinzer</a:t>
            </a:r>
            <a:endParaRPr lang="en-US" dirty="0"/>
          </a:p>
        </p:txBody>
      </p:sp>
      <p:pic>
        <p:nvPicPr>
          <p:cNvPr id="5" name="Picture 6"/>
          <p:cNvPicPr>
            <a:picLocks noChangeAspect="1" noChangeArrowheads="1"/>
          </p:cNvPicPr>
          <p:nvPr/>
        </p:nvPicPr>
        <p:blipFill>
          <a:blip r:embed="rId3" cstate="print"/>
          <a:srcRect/>
          <a:stretch>
            <a:fillRect/>
          </a:stretch>
        </p:blipFill>
        <p:spPr bwMode="auto">
          <a:xfrm>
            <a:off x="990600" y="304800"/>
            <a:ext cx="7162800" cy="5359578"/>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6" name="Oval 5"/>
          <p:cNvSpPr/>
          <p:nvPr/>
        </p:nvSpPr>
        <p:spPr>
          <a:xfrm>
            <a:off x="1066800" y="304800"/>
            <a:ext cx="4114800" cy="1828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There were 5 children at the park. Then 8 more showed up. How many children were at the park?</a:t>
            </a:r>
          </a:p>
          <a:p>
            <a:pPr algn="ctr"/>
            <a:endParaRPr lang="en-US" dirty="0"/>
          </a:p>
        </p:txBody>
      </p:sp>
      <p:sp>
        <p:nvSpPr>
          <p:cNvPr id="7" name="Oval 6"/>
          <p:cNvSpPr/>
          <p:nvPr/>
        </p:nvSpPr>
        <p:spPr>
          <a:xfrm>
            <a:off x="2667000" y="2057400"/>
            <a:ext cx="4114800" cy="1828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There were 5 children at the park. Some more showed up. Then there were 13 children in all. How many more children came?</a:t>
            </a:r>
            <a:endParaRPr lang="en-US" dirty="0">
              <a:solidFill>
                <a:schemeClr val="tx1"/>
              </a:solidFill>
            </a:endParaRPr>
          </a:p>
        </p:txBody>
      </p:sp>
      <p:sp>
        <p:nvSpPr>
          <p:cNvPr id="8" name="Oval 7"/>
          <p:cNvSpPr/>
          <p:nvPr/>
        </p:nvSpPr>
        <p:spPr>
          <a:xfrm>
            <a:off x="4038600" y="3810000"/>
            <a:ext cx="4114800" cy="1828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Some children were at the park. 8 more showed up. Then there were 13 children in all.  How many children were at the park first?</a:t>
            </a: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200" dirty="0" smtClean="0"/>
              <a:t>How is Cameron using the commutative property to assist calculating?</a:t>
            </a:r>
            <a:endParaRPr lang="en-US" sz="3200"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pic>
        <p:nvPicPr>
          <p:cNvPr id="6" name="Picture 2">
            <a:hlinkClick r:id="rId3"/>
          </p:cNvPr>
          <p:cNvPicPr>
            <a:picLocks noChangeAspect="1" noChangeArrowheads="1"/>
          </p:cNvPicPr>
          <p:nvPr/>
        </p:nvPicPr>
        <p:blipFill>
          <a:blip r:embed="rId4" cstate="print"/>
          <a:srcRect/>
          <a:stretch>
            <a:fillRect/>
          </a:stretch>
        </p:blipFill>
        <p:spPr bwMode="auto">
          <a:xfrm>
            <a:off x="2505075" y="1676400"/>
            <a:ext cx="4133850" cy="2886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Thoughts</a:t>
            </a:r>
            <a:endParaRPr lang="en-US" dirty="0"/>
          </a:p>
        </p:txBody>
      </p:sp>
      <p:sp>
        <p:nvSpPr>
          <p:cNvPr id="3" name="Content Placeholder 2"/>
          <p:cNvSpPr>
            <a:spLocks noGrp="1"/>
          </p:cNvSpPr>
          <p:nvPr>
            <p:ph idx="1"/>
          </p:nvPr>
        </p:nvSpPr>
        <p:spPr/>
        <p:txBody>
          <a:bodyPr/>
          <a:lstStyle/>
          <a:p>
            <a:r>
              <a:rPr lang="en-US" dirty="0" smtClean="0"/>
              <a:t>The commutative and associative properties for addition of whole numbers allow computations to be performed flexibly. </a:t>
            </a:r>
            <a:r>
              <a:rPr lang="en-US" sz="1400" dirty="0" smtClean="0"/>
              <a:t>(Essential Understandings NCTM)</a:t>
            </a:r>
          </a:p>
          <a:p>
            <a:endParaRPr lang="en-US" sz="1400" dirty="0" smtClean="0"/>
          </a:p>
          <a:p>
            <a:r>
              <a:rPr lang="en-US" dirty="0" smtClean="0"/>
              <a:t>The standards for mathematical practices, should be addressed in both the planning, enacting, and reflecting on a lesson.</a:t>
            </a:r>
          </a:p>
          <a:p>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22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will …</a:t>
            </a:r>
            <a:endParaRPr lang="en-US" dirty="0"/>
          </a:p>
        </p:txBody>
      </p:sp>
      <p:sp>
        <p:nvSpPr>
          <p:cNvPr id="3" name="Content Placeholder 2"/>
          <p:cNvSpPr>
            <a:spLocks noGrp="1"/>
          </p:cNvSpPr>
          <p:nvPr>
            <p:ph idx="1"/>
          </p:nvPr>
        </p:nvSpPr>
        <p:spPr/>
        <p:txBody>
          <a:bodyPr/>
          <a:lstStyle/>
          <a:p>
            <a:r>
              <a:rPr lang="en-US" sz="2800" dirty="0" smtClean="0"/>
              <a:t>Trace the progression of the application of the commutative property through the grade levels.</a:t>
            </a:r>
          </a:p>
          <a:p>
            <a:endParaRPr lang="en-US" sz="2800" dirty="0" smtClean="0"/>
          </a:p>
          <a:p>
            <a:r>
              <a:rPr lang="en-US" sz="2800" dirty="0" smtClean="0"/>
              <a:t>Examine an activity where students prove commutative property, and engage in mathematical practices.</a:t>
            </a:r>
          </a:p>
          <a:p>
            <a:endParaRPr lang="en-US" sz="2800" dirty="0" smtClean="0"/>
          </a:p>
          <a:p>
            <a:r>
              <a:rPr lang="en-US" sz="2800" dirty="0" smtClean="0"/>
              <a:t>Discuss the implications of students flexibly applying commutative property elsewhere in math.</a:t>
            </a:r>
          </a:p>
          <a:p>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3</a:t>
            </a:fld>
            <a:endParaRPr lang="en-US" dirty="0"/>
          </a:p>
        </p:txBody>
      </p:sp>
      <p:pic>
        <p:nvPicPr>
          <p:cNvPr id="7" name="Picture 2" descr="C:\Users\margaretha\AppData\Local\Microsoft\Windows\Temporary Internet Files\Content.IE5\CQQ1TZJ0\MC900433829[1].png"/>
          <p:cNvPicPr>
            <a:picLocks noChangeAspect="1" noChangeArrowheads="1"/>
          </p:cNvPicPr>
          <p:nvPr/>
        </p:nvPicPr>
        <p:blipFill>
          <a:blip r:embed="rId3" cstate="print"/>
          <a:srcRect/>
          <a:stretch>
            <a:fillRect/>
          </a:stretch>
        </p:blipFill>
        <p:spPr bwMode="auto">
          <a:xfrm>
            <a:off x="7772400" y="0"/>
            <a:ext cx="1371600" cy="1371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Areas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In Grade 1, instructional time should focus on four critical areas: (1) developing understanding of addition, subtraction, and strategies for addition and subtraction within 20</a:t>
            </a:r>
          </a:p>
          <a:p>
            <a:endParaRPr lang="en-US" sz="2800" dirty="0" smtClean="0"/>
          </a:p>
          <a:p>
            <a:r>
              <a:rPr lang="en-US" sz="2800" dirty="0" smtClean="0"/>
              <a:t>(1) They use properties of addition to add whole numbers and to create and use increasingly sophisticated strategies based on these properties (e.g., ―making tens) to solve addition and subtraction problems within 20. By comparing a variety of solution strategies, children build their understanding of the relationship between addition and subtraction. </a:t>
            </a:r>
          </a:p>
          <a:p>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K.CC.4b. Understand that the last number name said tells the number of objects counted. The number of objects is the same regardless of their arrangement or the order in which they were counted. </a:t>
            </a:r>
          </a:p>
          <a:p>
            <a:endParaRPr lang="en-US" dirty="0" smtClean="0"/>
          </a:p>
          <a:p>
            <a:r>
              <a:rPr lang="en-US" dirty="0" smtClean="0"/>
              <a:t>K.OA.3. Decompose numbers less than or equal to 10 into pairs in more than one way, e.g., by using objects or drawings, and record each decomposition by a drawing or equation (e.g., 5=2+3 and 5=4+1).</a:t>
            </a:r>
          </a:p>
          <a:p>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solidFill>
                  <a:schemeClr val="tx1"/>
                </a:solidFill>
              </a:rPr>
              <a:t>1.OA.3. Apply properties of operations as strategies to add and subtract.</a:t>
            </a:r>
          </a:p>
          <a:p>
            <a:endParaRPr lang="en-US" sz="2800" dirty="0" smtClean="0">
              <a:solidFill>
                <a:schemeClr val="tx1"/>
              </a:solidFill>
            </a:endParaRPr>
          </a:p>
          <a:p>
            <a:r>
              <a:rPr lang="en-US" sz="2800" dirty="0" smtClean="0">
                <a:solidFill>
                  <a:schemeClr val="tx1"/>
                </a:solidFill>
              </a:rPr>
              <a:t>1.OA.1 Use addition and subtraction within 20 to solve word problems involving situations of adding to, taking from, putting together, taking apart, and comparing, with unknowns in all positions, e.g., by using objects, drawings, and equations with a symbol for the unknown number to represent the problem.</a:t>
            </a:r>
          </a:p>
          <a:p>
            <a:endParaRPr lang="en-US" sz="2800" dirty="0" smtClean="0">
              <a:solidFill>
                <a:schemeClr val="tx1"/>
              </a:solidFill>
            </a:endParaRPr>
          </a:p>
          <a:p>
            <a:r>
              <a:rPr lang="en-US" sz="2800" dirty="0" smtClean="0">
                <a:solidFill>
                  <a:schemeClr val="tx1"/>
                </a:solidFill>
              </a:rPr>
              <a:t>1.OA.7. Understand the meaning of the equal sign, and determine if equations involving addition and subtraction are true or false.</a:t>
            </a:r>
          </a:p>
          <a:p>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2.OA.1. Use addition and subtraction within 100 to solve one- and two-step word problems involving situations of adding to, taking from, putting together, taking apart, and comparing, with unknowns in all positions, e.g., by using drawings and equations with a symbol for the unknown number to represent the problem.</a:t>
            </a:r>
          </a:p>
          <a:p>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E6C711A5-5321-4724-BDA3-06CF6441090E}" type="slidenum">
              <a:rPr lang="en-US" smtClean="0"/>
              <a:pPr/>
              <a:t>8</a:t>
            </a:fld>
            <a:endParaRPr lang="en-US" dirty="0"/>
          </a:p>
        </p:txBody>
      </p:sp>
      <p:sp>
        <p:nvSpPr>
          <p:cNvPr id="7" name="Footer Placeholder 6"/>
          <p:cNvSpPr>
            <a:spLocks noGrp="1"/>
          </p:cNvSpPr>
          <p:nvPr>
            <p:ph type="ftr" sz="quarter" idx="3"/>
          </p:nvPr>
        </p:nvSpPr>
        <p:spPr/>
        <p:txBody>
          <a:bodyPr/>
          <a:lstStyle/>
          <a:p>
            <a:r>
              <a:rPr lang="en-US" smtClean="0"/>
              <a:t>Dumitrascu, Hackett, Kinzer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09800" y="609600"/>
            <a:ext cx="4724400" cy="484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ight Arrow 14"/>
          <p:cNvSpPr/>
          <p:nvPr/>
        </p:nvSpPr>
        <p:spPr>
          <a:xfrm rot="15335390">
            <a:off x="3177130" y="3225097"/>
            <a:ext cx="604816" cy="3456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 Placeholder 13"/>
          <p:cNvSpPr txBox="1">
            <a:spLocks/>
          </p:cNvSpPr>
          <p:nvPr/>
        </p:nvSpPr>
        <p:spPr>
          <a:xfrm rot="2650264">
            <a:off x="4851144" y="3574372"/>
            <a:ext cx="1198279" cy="307777"/>
          </a:xfrm>
          <a:prstGeom prst="rect">
            <a:avLst/>
          </a:prstGeom>
          <a:noFill/>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mj-lt"/>
                <a:ea typeface="+mn-ea"/>
                <a:cs typeface="+mn-cs"/>
              </a:rPr>
              <a:t>Arithmetic</a:t>
            </a:r>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sp>
        <p:nvSpPr>
          <p:cNvPr id="17" name="Text Placeholder 13"/>
          <p:cNvSpPr txBox="1">
            <a:spLocks/>
          </p:cNvSpPr>
          <p:nvPr/>
        </p:nvSpPr>
        <p:spPr>
          <a:xfrm rot="2650264">
            <a:off x="5003544" y="4412573"/>
            <a:ext cx="1198279" cy="307777"/>
          </a:xfrm>
          <a:prstGeom prst="rect">
            <a:avLst/>
          </a:prstGeom>
          <a:noFill/>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mj-lt"/>
                <a:ea typeface="+mn-ea"/>
                <a:cs typeface="+mn-cs"/>
              </a:rPr>
              <a:t>Arithmetic</a:t>
            </a:r>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sp>
        <p:nvSpPr>
          <p:cNvPr id="18" name="Text Placeholder 13"/>
          <p:cNvSpPr txBox="1">
            <a:spLocks/>
          </p:cNvSpPr>
          <p:nvPr/>
        </p:nvSpPr>
        <p:spPr>
          <a:xfrm rot="2305629">
            <a:off x="4278346" y="2674283"/>
            <a:ext cx="1198279" cy="276999"/>
          </a:xfrm>
          <a:prstGeom prst="rect">
            <a:avLst/>
          </a:prstGeom>
          <a:noFill/>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mj-lt"/>
                <a:ea typeface="+mn-ea"/>
                <a:cs typeface="+mn-cs"/>
              </a:rPr>
              <a:t>Arithmetic</a:t>
            </a:r>
            <a:endParaRPr kumimoji="0" lang="en-US" sz="1200" b="1" i="0" u="none" strike="noStrike" kern="1200" cap="none" spc="0" normalizeH="0" baseline="0" noProof="0" dirty="0">
              <a:ln>
                <a:noFill/>
              </a:ln>
              <a:solidFill>
                <a:schemeClr val="tx1"/>
              </a:solidFill>
              <a:effectLst/>
              <a:uLnTx/>
              <a:uFillTx/>
              <a:latin typeface="+mj-lt"/>
              <a:ea typeface="+mn-ea"/>
              <a:cs typeface="+mn-cs"/>
            </a:endParaRPr>
          </a:p>
        </p:txBody>
      </p:sp>
      <p:sp>
        <p:nvSpPr>
          <p:cNvPr id="19" name="Text Placeholder 13"/>
          <p:cNvSpPr txBox="1">
            <a:spLocks/>
          </p:cNvSpPr>
          <p:nvPr/>
        </p:nvSpPr>
        <p:spPr>
          <a:xfrm rot="1987622">
            <a:off x="5509628" y="3428407"/>
            <a:ext cx="1198279" cy="307777"/>
          </a:xfrm>
          <a:prstGeom prst="rect">
            <a:avLst/>
          </a:prstGeom>
          <a:noFill/>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mj-lt"/>
                <a:ea typeface="+mn-ea"/>
                <a:cs typeface="+mn-cs"/>
              </a:rPr>
              <a:t>Arithmetic</a:t>
            </a:r>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sp>
        <p:nvSpPr>
          <p:cNvPr id="20" name="Text Placeholder 13"/>
          <p:cNvSpPr txBox="1">
            <a:spLocks/>
          </p:cNvSpPr>
          <p:nvPr/>
        </p:nvSpPr>
        <p:spPr>
          <a:xfrm rot="3278149">
            <a:off x="3872032" y="3776570"/>
            <a:ext cx="1198279" cy="307777"/>
          </a:xfrm>
          <a:prstGeom prst="rect">
            <a:avLst/>
          </a:prstGeom>
          <a:noFill/>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mj-lt"/>
                <a:ea typeface="+mn-ea"/>
                <a:cs typeface="+mn-cs"/>
              </a:rPr>
              <a:t>Arithmetic</a:t>
            </a:r>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sp>
        <p:nvSpPr>
          <p:cNvPr id="14" name="Text Placeholder 13"/>
          <p:cNvSpPr txBox="1">
            <a:spLocks noGrp="1"/>
          </p:cNvSpPr>
          <p:nvPr>
            <p:ph type="body" sz="half" idx="4294967295"/>
          </p:nvPr>
        </p:nvSpPr>
        <p:spPr>
          <a:xfrm rot="20870387">
            <a:off x="2726637" y="2702583"/>
            <a:ext cx="1411288" cy="369887"/>
          </a:xfrm>
          <a:prstGeom prst="rect">
            <a:avLst/>
          </a:prstGeom>
          <a:noFill/>
        </p:spPr>
        <p:txBody>
          <a:bodyPr wrap="square" rtlCol="0">
            <a:spAutoFit/>
          </a:bodyPr>
          <a:lstStyle/>
          <a:p>
            <a:pPr>
              <a:buNone/>
            </a:pPr>
            <a:r>
              <a:rPr lang="en-US" sz="1800" b="1" dirty="0" smtClean="0">
                <a:solidFill>
                  <a:schemeClr val="tx1"/>
                </a:solidFill>
                <a:latin typeface="+mj-lt"/>
              </a:rPr>
              <a:t>ALGEBRA</a:t>
            </a:r>
            <a:endParaRPr lang="en-US" sz="1800" b="1" dirty="0">
              <a:solidFill>
                <a:schemeClr val="tx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32" y="273050"/>
            <a:ext cx="7238968" cy="1162050"/>
          </a:xfrm>
        </p:spPr>
        <p:txBody>
          <a:bodyPr>
            <a:normAutofit/>
          </a:bodyPr>
          <a:lstStyle/>
          <a:p>
            <a:r>
              <a:rPr lang="en-US" dirty="0" smtClean="0"/>
              <a:t>In 6</a:t>
            </a:r>
            <a:r>
              <a:rPr lang="en-US" baseline="30000" dirty="0" smtClean="0"/>
              <a:t>th</a:t>
            </a:r>
            <a:r>
              <a:rPr lang="en-US" dirty="0" smtClean="0"/>
              <a:t> grade, your students will be asked to…</a:t>
            </a:r>
            <a:endParaRPr lang="en-US" dirty="0"/>
          </a:p>
        </p:txBody>
      </p:sp>
      <p:sp>
        <p:nvSpPr>
          <p:cNvPr id="7" name="Text Placeholder 6"/>
          <p:cNvSpPr>
            <a:spLocks noGrp="1"/>
          </p:cNvSpPr>
          <p:nvPr>
            <p:ph type="body" sz="half" idx="4294967295"/>
          </p:nvPr>
        </p:nvSpPr>
        <p:spPr>
          <a:xfrm>
            <a:off x="457200" y="1435100"/>
            <a:ext cx="3008313" cy="4691063"/>
          </a:xfrm>
        </p:spPr>
        <p:txBody>
          <a:bodyPr/>
          <a:lstStyle/>
          <a:p>
            <a:r>
              <a:rPr lang="en-US" dirty="0" smtClean="0"/>
              <a:t>Find the perimeter of a rectangle with a length of 30 in and a width of 75 in.</a:t>
            </a:r>
          </a:p>
          <a:p>
            <a:endParaRPr lang="en-US" dirty="0" smtClean="0"/>
          </a:p>
          <a:p>
            <a:r>
              <a:rPr lang="en-US" dirty="0" smtClean="0"/>
              <a:t>Write an expression that coincides with your procedure. </a:t>
            </a:r>
          </a:p>
          <a:p>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9</a:t>
            </a:fld>
            <a:endParaRPr lang="en-US" dirty="0"/>
          </a:p>
        </p:txBody>
      </p:sp>
      <p:sp>
        <p:nvSpPr>
          <p:cNvPr id="5" name="Footer Placeholder 4"/>
          <p:cNvSpPr>
            <a:spLocks noGrp="1"/>
          </p:cNvSpPr>
          <p:nvPr>
            <p:ph type="ftr" sz="quarter" idx="3"/>
          </p:nvPr>
        </p:nvSpPr>
        <p:spPr/>
        <p:txBody>
          <a:bodyPr/>
          <a:lstStyle/>
          <a:p>
            <a:r>
              <a:rPr lang="en-US" smtClean="0"/>
              <a:t>Dumitrascu, Hackett, Kinzer</a:t>
            </a:r>
            <a:endParaRPr lang="en-US" dirty="0"/>
          </a:p>
        </p:txBody>
      </p:sp>
      <p:sp>
        <p:nvSpPr>
          <p:cNvPr id="8" name="Rectangle 7"/>
          <p:cNvSpPr/>
          <p:nvPr/>
        </p:nvSpPr>
        <p:spPr>
          <a:xfrm>
            <a:off x="4495800" y="2904331"/>
            <a:ext cx="3733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05800" y="3549799"/>
            <a:ext cx="965329" cy="461665"/>
          </a:xfrm>
          <a:prstGeom prst="rect">
            <a:avLst/>
          </a:prstGeom>
          <a:noFill/>
        </p:spPr>
        <p:txBody>
          <a:bodyPr wrap="none" rtlCol="0">
            <a:spAutoFit/>
          </a:bodyPr>
          <a:lstStyle/>
          <a:p>
            <a:r>
              <a:rPr lang="en-US" sz="2400" dirty="0" smtClean="0"/>
              <a:t>30 in</a:t>
            </a:r>
            <a:endParaRPr lang="en-US" sz="2400" dirty="0"/>
          </a:p>
        </p:txBody>
      </p:sp>
      <p:sp>
        <p:nvSpPr>
          <p:cNvPr id="10" name="TextBox 9"/>
          <p:cNvSpPr txBox="1"/>
          <p:nvPr/>
        </p:nvSpPr>
        <p:spPr>
          <a:xfrm>
            <a:off x="5880036" y="2362200"/>
            <a:ext cx="965329" cy="461665"/>
          </a:xfrm>
          <a:prstGeom prst="rect">
            <a:avLst/>
          </a:prstGeom>
          <a:noFill/>
        </p:spPr>
        <p:txBody>
          <a:bodyPr wrap="none" rtlCol="0">
            <a:spAutoFit/>
          </a:bodyPr>
          <a:lstStyle/>
          <a:p>
            <a:r>
              <a:rPr lang="en-US" sz="2400" dirty="0" smtClean="0"/>
              <a:t>75 in</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CSSM">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1303</Words>
  <Application>Microsoft Office PowerPoint</Application>
  <PresentationFormat>On-screen Show (4:3)</PresentationFormat>
  <Paragraphs>152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Operations &amp; Algebraic Thinking</vt:lpstr>
      <vt:lpstr>Objectives</vt:lpstr>
      <vt:lpstr>We will …</vt:lpstr>
      <vt:lpstr>Critical Areas</vt:lpstr>
      <vt:lpstr>Slide 5</vt:lpstr>
      <vt:lpstr>Slide 6</vt:lpstr>
      <vt:lpstr>Slide 7</vt:lpstr>
      <vt:lpstr>Slide 8</vt:lpstr>
      <vt:lpstr>In 6th grade, your students will be asked to…</vt:lpstr>
      <vt:lpstr>Slide 10</vt:lpstr>
      <vt:lpstr>Teacher has…</vt:lpstr>
      <vt:lpstr>What does this look like in the 1st grade classroom?</vt:lpstr>
      <vt:lpstr>Slide 13</vt:lpstr>
      <vt:lpstr>Come up with two addends that equal 10.</vt:lpstr>
      <vt:lpstr>Slide 15</vt:lpstr>
      <vt:lpstr>Slide 16</vt:lpstr>
      <vt:lpstr>Slide 17</vt:lpstr>
      <vt:lpstr>Illuminations has an electronic version of this activity.</vt:lpstr>
      <vt:lpstr>Now that we know why, let’s look at where the properties get applied.</vt:lpstr>
      <vt:lpstr>Slide 20</vt:lpstr>
      <vt:lpstr>How is Cameron using the commutative property to assist calculating?</vt:lpstr>
      <vt:lpstr>Summative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Domain/Session Title</dc:title>
  <dc:creator>Andrew Horrigan</dc:creator>
  <cp:lastModifiedBy>Ellen</cp:lastModifiedBy>
  <cp:revision>43</cp:revision>
  <dcterms:created xsi:type="dcterms:W3CDTF">2012-03-07T16:46:07Z</dcterms:created>
  <dcterms:modified xsi:type="dcterms:W3CDTF">2012-05-21T18:34:55Z</dcterms:modified>
</cp:coreProperties>
</file>